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72" r:id="rId5"/>
    <p:sldId id="269" r:id="rId6"/>
    <p:sldId id="259" r:id="rId7"/>
    <p:sldId id="270" r:id="rId8"/>
    <p:sldId id="260" r:id="rId9"/>
    <p:sldId id="261" r:id="rId10"/>
    <p:sldId id="280" r:id="rId11"/>
    <p:sldId id="262" r:id="rId12"/>
    <p:sldId id="264" r:id="rId13"/>
    <p:sldId id="265" r:id="rId14"/>
    <p:sldId id="266" r:id="rId15"/>
    <p:sldId id="273" r:id="rId16"/>
    <p:sldId id="278" r:id="rId17"/>
    <p:sldId id="281" r:id="rId18"/>
    <p:sldId id="279" r:id="rId19"/>
    <p:sldId id="282" r:id="rId20"/>
    <p:sldId id="267"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80EF"/>
    <a:srgbClr val="FE80E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3B732B-8C21-424F-9092-CE9F560183E4}" type="datetimeFigureOut">
              <a:rPr lang="en-US" smtClean="0"/>
              <a:pPr/>
              <a:t>6/23/2011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D242C7-8934-4DE4-B0AB-DCC897327A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EADD2E-BC90-4378-872D-D4597DAEA6C7}"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ADD2E-BC90-4378-872D-D4597DAEA6C7}"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ADD2E-BC90-4378-872D-D4597DAEA6C7}"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ADD2E-BC90-4378-872D-D4597DAEA6C7}"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ADD2E-BC90-4378-872D-D4597DAEA6C7}" type="datetimeFigureOut">
              <a:rPr lang="en-US" smtClean="0"/>
              <a:pPr/>
              <a:t>6/23/2011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EADD2E-BC90-4378-872D-D4597DAEA6C7}" type="datetimeFigureOut">
              <a:rPr lang="en-US" smtClean="0"/>
              <a:pPr/>
              <a:t>6/23/2011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ADD2E-BC90-4378-872D-D4597DAEA6C7}" type="datetimeFigureOut">
              <a:rPr lang="en-US" smtClean="0"/>
              <a:pPr/>
              <a:t>6/23/2011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EADD2E-BC90-4378-872D-D4597DAEA6C7}" type="datetimeFigureOut">
              <a:rPr lang="en-US" smtClean="0"/>
              <a:pPr/>
              <a:t>6/23/2011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ADD2E-BC90-4378-872D-D4597DAEA6C7}" type="datetimeFigureOut">
              <a:rPr lang="en-US" smtClean="0"/>
              <a:pPr/>
              <a:t>6/23/2011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ADD2E-BC90-4378-872D-D4597DAEA6C7}" type="datetimeFigureOut">
              <a:rPr lang="en-US" smtClean="0"/>
              <a:pPr/>
              <a:t>6/23/2011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ADD2E-BC90-4378-872D-D4597DAEA6C7}" type="datetimeFigureOut">
              <a:rPr lang="en-US" smtClean="0"/>
              <a:pPr/>
              <a:t>6/23/2011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49A34-F6E4-41E8-A17D-2ED67B0913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E80EF"/>
            </a:gs>
            <a:gs pos="10000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ADD2E-BC90-4378-872D-D4597DAEA6C7}" type="datetimeFigureOut">
              <a:rPr lang="en-US" smtClean="0"/>
              <a:pPr/>
              <a:t>6/23/2011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49A34-F6E4-41E8-A17D-2ED67B0913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84784"/>
            <a:ext cx="7772400" cy="1470025"/>
          </a:xfrm>
        </p:spPr>
        <p:txBody>
          <a:bodyPr>
            <a:normAutofit fontScale="90000"/>
          </a:bodyPr>
          <a:lstStyle/>
          <a:p>
            <a:r>
              <a:rPr lang="en-US" b="1" dirty="0" smtClean="0"/>
              <a:t>Corporate Governance and the Stock Market in Trinidad &amp; Tobago</a:t>
            </a:r>
            <a:endParaRPr lang="en-US" b="1" dirty="0"/>
          </a:p>
        </p:txBody>
      </p:sp>
      <p:sp>
        <p:nvSpPr>
          <p:cNvPr id="3" name="Subtitle 2"/>
          <p:cNvSpPr>
            <a:spLocks noGrp="1"/>
          </p:cNvSpPr>
          <p:nvPr>
            <p:ph type="subTitle" idx="1"/>
          </p:nvPr>
        </p:nvSpPr>
        <p:spPr/>
        <p:txBody>
          <a:bodyPr/>
          <a:lstStyle/>
          <a:p>
            <a:r>
              <a:rPr lang="en-US" dirty="0" err="1" smtClean="0">
                <a:solidFill>
                  <a:schemeClr val="tx1"/>
                </a:solidFill>
              </a:rPr>
              <a:t>Varuna</a:t>
            </a:r>
            <a:r>
              <a:rPr lang="en-US" dirty="0" smtClean="0">
                <a:solidFill>
                  <a:schemeClr val="tx1"/>
                </a:solidFill>
              </a:rPr>
              <a:t> L. </a:t>
            </a:r>
            <a:r>
              <a:rPr lang="en-US" dirty="0" err="1" smtClean="0">
                <a:solidFill>
                  <a:schemeClr val="tx1"/>
                </a:solidFill>
              </a:rPr>
              <a:t>Ramlal</a:t>
            </a:r>
            <a:endParaRPr lang="en-US" dirty="0" smtClean="0">
              <a:solidFill>
                <a:schemeClr val="tx1"/>
              </a:solidFill>
            </a:endParaRPr>
          </a:p>
          <a:p>
            <a:r>
              <a:rPr lang="en-US" dirty="0" smtClean="0">
                <a:solidFill>
                  <a:schemeClr val="tx1"/>
                </a:solidFill>
              </a:rPr>
              <a:t>PhD. Candidate</a:t>
            </a:r>
          </a:p>
          <a:p>
            <a:r>
              <a:rPr lang="en-US" dirty="0" smtClean="0">
                <a:solidFill>
                  <a:schemeClr val="tx1"/>
                </a:solidFill>
              </a:rPr>
              <a:t>SALISES, St. Augustine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b="1" dirty="0" smtClean="0"/>
              <a:t>Index Creation cont’d</a:t>
            </a:r>
            <a:endParaRPr lang="en-TT" b="1" dirty="0"/>
          </a:p>
        </p:txBody>
      </p:sp>
      <p:sp>
        <p:nvSpPr>
          <p:cNvPr id="3" name="Content Placeholder 2"/>
          <p:cNvSpPr>
            <a:spLocks noGrp="1"/>
          </p:cNvSpPr>
          <p:nvPr>
            <p:ph idx="1"/>
          </p:nvPr>
        </p:nvSpPr>
        <p:spPr/>
        <p:txBody>
          <a:bodyPr>
            <a:normAutofit lnSpcReduction="10000"/>
          </a:bodyPr>
          <a:lstStyle/>
          <a:p>
            <a:r>
              <a:rPr lang="en-TT" dirty="0" smtClean="0"/>
              <a:t>Total – 143 questions</a:t>
            </a:r>
          </a:p>
          <a:p>
            <a:r>
              <a:rPr lang="en-TT" dirty="0" smtClean="0"/>
              <a:t>Board Responsibility – 38</a:t>
            </a:r>
          </a:p>
          <a:p>
            <a:r>
              <a:rPr lang="en-TT" dirty="0" smtClean="0"/>
              <a:t>Board Structure – 25</a:t>
            </a:r>
          </a:p>
          <a:p>
            <a:r>
              <a:rPr lang="en-TT" dirty="0" smtClean="0"/>
              <a:t>Shareholder Rights – 10</a:t>
            </a:r>
          </a:p>
          <a:p>
            <a:r>
              <a:rPr lang="en-TT" dirty="0" smtClean="0"/>
              <a:t>Transparency &amp; Disclosure – 53</a:t>
            </a:r>
          </a:p>
          <a:p>
            <a:r>
              <a:rPr lang="en-TT" dirty="0" smtClean="0"/>
              <a:t>Audit Committee – 17 </a:t>
            </a:r>
          </a:p>
          <a:p>
            <a:r>
              <a:rPr lang="en-TT" dirty="0" smtClean="0"/>
              <a:t>Sub-indices as well as total CG index calculated</a:t>
            </a:r>
            <a:endParaRPr lang="en-T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 Ratios - Performance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Many calculated…</a:t>
            </a:r>
          </a:p>
          <a:p>
            <a:r>
              <a:rPr lang="en-US" dirty="0" smtClean="0"/>
              <a:t>Earnings per share</a:t>
            </a:r>
          </a:p>
          <a:p>
            <a:r>
              <a:rPr lang="en-US" dirty="0" smtClean="0"/>
              <a:t>Price/Earnings</a:t>
            </a:r>
          </a:p>
          <a:p>
            <a:r>
              <a:rPr lang="en-US" dirty="0" smtClean="0"/>
              <a:t>Dividend per share</a:t>
            </a:r>
          </a:p>
          <a:p>
            <a:r>
              <a:rPr lang="en-US" dirty="0" smtClean="0"/>
              <a:t>Dividend yield</a:t>
            </a:r>
          </a:p>
          <a:p>
            <a:r>
              <a:rPr lang="en-US" dirty="0" smtClean="0"/>
              <a:t>Dividend cover</a:t>
            </a:r>
          </a:p>
          <a:p>
            <a:r>
              <a:rPr lang="en-US" dirty="0" smtClean="0"/>
              <a:t>ROA</a:t>
            </a:r>
          </a:p>
          <a:p>
            <a:r>
              <a:rPr lang="en-US" dirty="0" smtClean="0"/>
              <a:t>ROE</a:t>
            </a:r>
          </a:p>
          <a:p>
            <a:r>
              <a:rPr lang="en-US" dirty="0" smtClean="0"/>
              <a:t>Stock return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a:t>
            </a:r>
            <a:endParaRPr lang="en-US" b="1" dirty="0"/>
          </a:p>
        </p:txBody>
      </p:sp>
      <p:sp>
        <p:nvSpPr>
          <p:cNvPr id="3" name="Content Placeholder 2"/>
          <p:cNvSpPr>
            <a:spLocks noGrp="1"/>
          </p:cNvSpPr>
          <p:nvPr>
            <p:ph idx="1"/>
          </p:nvPr>
        </p:nvSpPr>
        <p:spPr/>
        <p:txBody>
          <a:bodyPr/>
          <a:lstStyle/>
          <a:p>
            <a:r>
              <a:rPr lang="en-US" dirty="0" smtClean="0"/>
              <a:t>Firms on first and second tier of the TTSE used</a:t>
            </a:r>
          </a:p>
          <a:p>
            <a:r>
              <a:rPr lang="en-US" dirty="0" smtClean="0"/>
              <a:t>CGITT used as the dependent variable</a:t>
            </a:r>
          </a:p>
          <a:p>
            <a:r>
              <a:rPr lang="en-US" dirty="0" smtClean="0"/>
              <a:t>Ratios – main explanatory variables of interest</a:t>
            </a:r>
          </a:p>
          <a:p>
            <a:r>
              <a:rPr lang="en-US" dirty="0" smtClean="0"/>
              <a:t>Control variables included – sector dummies, age, size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 of analysis</a:t>
            </a:r>
            <a:endParaRPr lang="en-US" b="1" dirty="0"/>
          </a:p>
        </p:txBody>
      </p:sp>
      <p:sp>
        <p:nvSpPr>
          <p:cNvPr id="3" name="Content Placeholder 2"/>
          <p:cNvSpPr>
            <a:spLocks noGrp="1"/>
          </p:cNvSpPr>
          <p:nvPr>
            <p:ph idx="1"/>
          </p:nvPr>
        </p:nvSpPr>
        <p:spPr/>
        <p:txBody>
          <a:bodyPr/>
          <a:lstStyle/>
          <a:p>
            <a:r>
              <a:rPr lang="en-US" dirty="0" smtClean="0"/>
              <a:t>Dependent variable lies between 0 and 1, inclusive.</a:t>
            </a:r>
          </a:p>
          <a:p>
            <a:r>
              <a:rPr lang="en-US" dirty="0" smtClean="0"/>
              <a:t>Fractional </a:t>
            </a:r>
            <a:r>
              <a:rPr lang="en-US" dirty="0" err="1" smtClean="0"/>
              <a:t>logit</a:t>
            </a:r>
            <a:r>
              <a:rPr lang="en-US" dirty="0" smtClean="0"/>
              <a:t> analysis used due to this (Wooldridge 2001)</a:t>
            </a:r>
          </a:p>
          <a:p>
            <a:r>
              <a:rPr lang="en-US" dirty="0" smtClean="0"/>
              <a:t>CGITT = β</a:t>
            </a:r>
            <a:r>
              <a:rPr lang="en-US" baseline="-25000" dirty="0" smtClean="0"/>
              <a:t>1</a:t>
            </a:r>
            <a:r>
              <a:rPr lang="en-US" dirty="0" smtClean="0"/>
              <a:t>AGE + β</a:t>
            </a:r>
            <a:r>
              <a:rPr lang="en-US" baseline="-25000" dirty="0" smtClean="0"/>
              <a:t>2</a:t>
            </a:r>
            <a:r>
              <a:rPr lang="en-US" dirty="0" smtClean="0"/>
              <a:t>SIZE + β</a:t>
            </a:r>
            <a:r>
              <a:rPr lang="en-US" baseline="-25000" dirty="0" smtClean="0"/>
              <a:t>3</a:t>
            </a:r>
            <a:r>
              <a:rPr lang="en-US" dirty="0" smtClean="0"/>
              <a:t>PERF </a:t>
            </a:r>
          </a:p>
          <a:p>
            <a:r>
              <a:rPr lang="en-TT" dirty="0" smtClean="0"/>
              <a:t>Maximum CG value – 0.78</a:t>
            </a:r>
          </a:p>
          <a:p>
            <a:r>
              <a:rPr lang="en-TT" dirty="0" smtClean="0"/>
              <a:t>Minimum CG value – 0.25</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a:t>
            </a:r>
            <a:endParaRPr lang="en-US" b="1" dirty="0"/>
          </a:p>
        </p:txBody>
      </p:sp>
      <p:sp>
        <p:nvSpPr>
          <p:cNvPr id="3" name="Content Placeholder 2"/>
          <p:cNvSpPr>
            <a:spLocks noGrp="1"/>
          </p:cNvSpPr>
          <p:nvPr>
            <p:ph idx="1"/>
          </p:nvPr>
        </p:nvSpPr>
        <p:spPr/>
        <p:txBody>
          <a:bodyPr>
            <a:normAutofit/>
          </a:bodyPr>
          <a:lstStyle/>
          <a:p>
            <a:r>
              <a:rPr lang="en-US" sz="3400" dirty="0" smtClean="0"/>
              <a:t>Marginal effects calculated to interpret the coefficients since fractional </a:t>
            </a:r>
            <a:r>
              <a:rPr lang="en-US" sz="3400" dirty="0" err="1" smtClean="0"/>
              <a:t>logit</a:t>
            </a:r>
            <a:r>
              <a:rPr lang="en-US" sz="3400" dirty="0" smtClean="0"/>
              <a:t> is non-linear  so no direct quantitative interpretation</a:t>
            </a:r>
          </a:p>
          <a:p>
            <a:r>
              <a:rPr lang="en-US" sz="3400" dirty="0" smtClean="0"/>
              <a:t>Likelihood Ratio </a:t>
            </a:r>
            <a:r>
              <a:rPr lang="en-US" sz="3400" dirty="0" smtClean="0"/>
              <a:t>test  and Wald test used to determine usefulness of performance variables in predicting CG in T&amp;T</a:t>
            </a:r>
            <a:endParaRPr lang="en-US" sz="3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 cont’d</a:t>
            </a:r>
            <a:endParaRPr lang="en-US" b="1" dirty="0"/>
          </a:p>
        </p:txBody>
      </p:sp>
      <p:sp>
        <p:nvSpPr>
          <p:cNvPr id="5" name="Content Placeholder 4"/>
          <p:cNvSpPr>
            <a:spLocks noGrp="1"/>
          </p:cNvSpPr>
          <p:nvPr>
            <p:ph idx="1"/>
          </p:nvPr>
        </p:nvSpPr>
        <p:spPr/>
        <p:txBody>
          <a:bodyPr/>
          <a:lstStyle/>
          <a:p>
            <a:r>
              <a:rPr lang="en-TT" dirty="0" smtClean="0"/>
              <a:t>Significant performance indicators</a:t>
            </a:r>
          </a:p>
          <a:p>
            <a:endParaRPr lang="en-TT" dirty="0"/>
          </a:p>
        </p:txBody>
      </p:sp>
      <p:graphicFrame>
        <p:nvGraphicFramePr>
          <p:cNvPr id="6" name="Table 5"/>
          <p:cNvGraphicFramePr>
            <a:graphicFrameLocks noGrp="1"/>
          </p:cNvGraphicFramePr>
          <p:nvPr/>
        </p:nvGraphicFramePr>
        <p:xfrm>
          <a:off x="971600" y="2564904"/>
          <a:ext cx="7200801" cy="3264363"/>
        </p:xfrm>
        <a:graphic>
          <a:graphicData uri="http://schemas.openxmlformats.org/drawingml/2006/table">
            <a:tbl>
              <a:tblPr firstRow="1" bandRow="1">
                <a:tableStyleId>{5940675A-B579-460E-94D1-54222C63F5DA}</a:tableStyleId>
              </a:tblPr>
              <a:tblGrid>
                <a:gridCol w="2400267"/>
                <a:gridCol w="2400267"/>
                <a:gridCol w="2400267"/>
              </a:tblGrid>
              <a:tr h="504056">
                <a:tc>
                  <a:txBody>
                    <a:bodyPr/>
                    <a:lstStyle/>
                    <a:p>
                      <a:r>
                        <a:rPr lang="en-TT" b="1" dirty="0" smtClean="0"/>
                        <a:t>Indicator</a:t>
                      </a:r>
                      <a:endParaRPr lang="en-TT" b="1" dirty="0"/>
                    </a:p>
                  </a:txBody>
                  <a:tcPr/>
                </a:tc>
                <a:tc>
                  <a:txBody>
                    <a:bodyPr/>
                    <a:lstStyle/>
                    <a:p>
                      <a:r>
                        <a:rPr lang="en-TT" b="1" dirty="0" smtClean="0"/>
                        <a:t>Marginal</a:t>
                      </a:r>
                      <a:r>
                        <a:rPr lang="en-TT" b="1" baseline="0" dirty="0" smtClean="0"/>
                        <a:t> effect</a:t>
                      </a:r>
                      <a:endParaRPr lang="en-TT" b="1" dirty="0"/>
                    </a:p>
                  </a:txBody>
                  <a:tcPr/>
                </a:tc>
                <a:tc>
                  <a:txBody>
                    <a:bodyPr/>
                    <a:lstStyle/>
                    <a:p>
                      <a:r>
                        <a:rPr lang="en-TT" b="1" dirty="0" smtClean="0"/>
                        <a:t>P-value</a:t>
                      </a:r>
                      <a:endParaRPr lang="en-TT" b="1" dirty="0"/>
                    </a:p>
                  </a:txBody>
                  <a:tcPr/>
                </a:tc>
              </a:tr>
              <a:tr h="576064">
                <a:tc>
                  <a:txBody>
                    <a:bodyPr/>
                    <a:lstStyle/>
                    <a:p>
                      <a:r>
                        <a:rPr lang="en-TT" dirty="0" smtClean="0"/>
                        <a:t>ROE</a:t>
                      </a:r>
                      <a:endParaRPr lang="en-TT" dirty="0"/>
                    </a:p>
                  </a:txBody>
                  <a:tcPr/>
                </a:tc>
                <a:tc>
                  <a:txBody>
                    <a:bodyPr/>
                    <a:lstStyle/>
                    <a:p>
                      <a:r>
                        <a:rPr lang="en-TT" dirty="0" smtClean="0"/>
                        <a:t>0.495</a:t>
                      </a:r>
                      <a:endParaRPr lang="en-TT" dirty="0"/>
                    </a:p>
                  </a:txBody>
                  <a:tcPr/>
                </a:tc>
                <a:tc>
                  <a:txBody>
                    <a:bodyPr/>
                    <a:lstStyle/>
                    <a:p>
                      <a:r>
                        <a:rPr lang="en-TT" dirty="0" smtClean="0"/>
                        <a:t>0.002</a:t>
                      </a:r>
                      <a:endParaRPr lang="en-TT" dirty="0"/>
                    </a:p>
                  </a:txBody>
                  <a:tcPr/>
                </a:tc>
              </a:tr>
              <a:tr h="504056">
                <a:tc>
                  <a:txBody>
                    <a:bodyPr/>
                    <a:lstStyle/>
                    <a:p>
                      <a:r>
                        <a:rPr lang="en-TT" dirty="0" smtClean="0"/>
                        <a:t>EPS</a:t>
                      </a:r>
                      <a:endParaRPr lang="en-TT" dirty="0"/>
                    </a:p>
                  </a:txBody>
                  <a:tcPr/>
                </a:tc>
                <a:tc>
                  <a:txBody>
                    <a:bodyPr/>
                    <a:lstStyle/>
                    <a:p>
                      <a:r>
                        <a:rPr lang="en-TT" dirty="0" smtClean="0"/>
                        <a:t>-0.058</a:t>
                      </a:r>
                      <a:endParaRPr lang="en-TT" dirty="0"/>
                    </a:p>
                  </a:txBody>
                  <a:tcPr/>
                </a:tc>
                <a:tc>
                  <a:txBody>
                    <a:bodyPr/>
                    <a:lstStyle/>
                    <a:p>
                      <a:r>
                        <a:rPr lang="en-TT" dirty="0" smtClean="0"/>
                        <a:t>0.004</a:t>
                      </a:r>
                    </a:p>
                  </a:txBody>
                  <a:tcPr/>
                </a:tc>
              </a:tr>
              <a:tr h="576064">
                <a:tc>
                  <a:txBody>
                    <a:bodyPr/>
                    <a:lstStyle/>
                    <a:p>
                      <a:r>
                        <a:rPr lang="en-TT" dirty="0" smtClean="0"/>
                        <a:t>DPS</a:t>
                      </a:r>
                      <a:endParaRPr lang="en-TT" dirty="0"/>
                    </a:p>
                  </a:txBody>
                  <a:tcPr/>
                </a:tc>
                <a:tc>
                  <a:txBody>
                    <a:bodyPr/>
                    <a:lstStyle/>
                    <a:p>
                      <a:r>
                        <a:rPr lang="en-TT" dirty="0" smtClean="0"/>
                        <a:t>0.115</a:t>
                      </a:r>
                      <a:endParaRPr lang="en-TT" dirty="0"/>
                    </a:p>
                  </a:txBody>
                  <a:tcPr/>
                </a:tc>
                <a:tc>
                  <a:txBody>
                    <a:bodyPr/>
                    <a:lstStyle/>
                    <a:p>
                      <a:r>
                        <a:rPr lang="en-TT" dirty="0" smtClean="0"/>
                        <a:t>0.029</a:t>
                      </a:r>
                    </a:p>
                  </a:txBody>
                  <a:tcPr/>
                </a:tc>
              </a:tr>
              <a:tr h="4560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TT" dirty="0" smtClean="0"/>
                        <a:t>DCOV</a:t>
                      </a:r>
                    </a:p>
                    <a:p>
                      <a:endParaRPr lang="en-TT" dirty="0"/>
                    </a:p>
                  </a:txBody>
                  <a:tcPr/>
                </a:tc>
                <a:tc>
                  <a:txBody>
                    <a:bodyPr/>
                    <a:lstStyle/>
                    <a:p>
                      <a:r>
                        <a:rPr lang="en-TT" dirty="0" smtClean="0"/>
                        <a:t>0.003</a:t>
                      </a:r>
                      <a:endParaRPr lang="en-TT" dirty="0"/>
                    </a:p>
                  </a:txBody>
                  <a:tcPr/>
                </a:tc>
                <a:tc>
                  <a:txBody>
                    <a:bodyPr/>
                    <a:lstStyle/>
                    <a:p>
                      <a:r>
                        <a:rPr lang="en-TT" dirty="0" smtClean="0"/>
                        <a:t>0.01</a:t>
                      </a:r>
                    </a:p>
                  </a:txBody>
                  <a:tcPr/>
                </a:tc>
              </a:tr>
              <a:tr h="464043">
                <a:tc>
                  <a:txBody>
                    <a:bodyPr/>
                    <a:lstStyle/>
                    <a:p>
                      <a:r>
                        <a:rPr lang="en-TT" dirty="0" smtClean="0"/>
                        <a:t>ROA</a:t>
                      </a:r>
                      <a:endParaRPr lang="en-TT" dirty="0"/>
                    </a:p>
                  </a:txBody>
                  <a:tcPr/>
                </a:tc>
                <a:tc>
                  <a:txBody>
                    <a:bodyPr/>
                    <a:lstStyle/>
                    <a:p>
                      <a:r>
                        <a:rPr lang="en-TT" dirty="0" smtClean="0"/>
                        <a:t>-0.405</a:t>
                      </a:r>
                      <a:endParaRPr lang="en-TT" dirty="0"/>
                    </a:p>
                  </a:txBody>
                  <a:tcPr/>
                </a:tc>
                <a:tc>
                  <a:txBody>
                    <a:bodyPr/>
                    <a:lstStyle/>
                    <a:p>
                      <a:r>
                        <a:rPr lang="en-TT" dirty="0" smtClean="0"/>
                        <a:t>0.024</a:t>
                      </a: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b="1" dirty="0" smtClean="0"/>
              <a:t>Results cont’d</a:t>
            </a:r>
            <a:endParaRPr lang="en-TT" b="1" dirty="0"/>
          </a:p>
        </p:txBody>
      </p:sp>
      <p:sp>
        <p:nvSpPr>
          <p:cNvPr id="3" name="Content Placeholder 2"/>
          <p:cNvSpPr>
            <a:spLocks noGrp="1"/>
          </p:cNvSpPr>
          <p:nvPr>
            <p:ph idx="1"/>
          </p:nvPr>
        </p:nvSpPr>
        <p:spPr/>
        <p:txBody>
          <a:bodyPr/>
          <a:lstStyle/>
          <a:p>
            <a:r>
              <a:rPr lang="en-TT" dirty="0" smtClean="0"/>
              <a:t>Negative marginal effects unexpected</a:t>
            </a:r>
          </a:p>
          <a:p>
            <a:r>
              <a:rPr lang="en-TT" dirty="0" smtClean="0"/>
              <a:t>Further investigation of correlation matrix shows high correlations between ROE &amp; ROA and between EPS &amp; DPS. </a:t>
            </a:r>
          </a:p>
          <a:p>
            <a:r>
              <a:rPr lang="en-TT" dirty="0" smtClean="0"/>
              <a:t>ROA &amp; ROE – 0.775</a:t>
            </a:r>
          </a:p>
          <a:p>
            <a:r>
              <a:rPr lang="en-TT" dirty="0" smtClean="0"/>
              <a:t>EPS &amp; DPS – 0.644</a:t>
            </a:r>
            <a:endParaRPr lang="en-T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b="1" dirty="0" smtClean="0"/>
              <a:t>Results cont’d</a:t>
            </a:r>
            <a:endParaRPr lang="en-TT" b="1" dirty="0"/>
          </a:p>
        </p:txBody>
      </p:sp>
      <p:sp>
        <p:nvSpPr>
          <p:cNvPr id="3" name="Content Placeholder 2"/>
          <p:cNvSpPr>
            <a:spLocks noGrp="1"/>
          </p:cNvSpPr>
          <p:nvPr>
            <p:ph idx="1"/>
          </p:nvPr>
        </p:nvSpPr>
        <p:spPr/>
        <p:txBody>
          <a:bodyPr>
            <a:normAutofit fontScale="92500" lnSpcReduction="10000"/>
          </a:bodyPr>
          <a:lstStyle/>
          <a:p>
            <a:r>
              <a:rPr lang="en-TT" dirty="0" smtClean="0"/>
              <a:t>Sub-indices were also used as dependent variables</a:t>
            </a:r>
          </a:p>
          <a:p>
            <a:r>
              <a:rPr lang="en-TT" dirty="0" smtClean="0"/>
              <a:t>For all the models SIZE and ROE were significant. </a:t>
            </a:r>
          </a:p>
          <a:p>
            <a:r>
              <a:rPr lang="en-TT" dirty="0" smtClean="0"/>
              <a:t>In all the models ROE had a positive marginal effect </a:t>
            </a:r>
          </a:p>
          <a:p>
            <a:r>
              <a:rPr lang="en-TT" dirty="0" smtClean="0"/>
              <a:t>In some models ROA was used instead, also positive effect</a:t>
            </a:r>
          </a:p>
          <a:p>
            <a:r>
              <a:rPr lang="en-TT" dirty="0" smtClean="0"/>
              <a:t>LR and Wald tests show models with performance indicators are better than without</a:t>
            </a:r>
          </a:p>
          <a:p>
            <a:endParaRPr lang="en-T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b="1" dirty="0" smtClean="0"/>
              <a:t>Results cont’d </a:t>
            </a:r>
            <a:endParaRPr lang="en-TT" b="1" dirty="0"/>
          </a:p>
        </p:txBody>
      </p:sp>
      <p:sp>
        <p:nvSpPr>
          <p:cNvPr id="3" name="Content Placeholder 2"/>
          <p:cNvSpPr>
            <a:spLocks noGrp="1"/>
          </p:cNvSpPr>
          <p:nvPr>
            <p:ph idx="1"/>
          </p:nvPr>
        </p:nvSpPr>
        <p:spPr/>
        <p:txBody>
          <a:bodyPr/>
          <a:lstStyle/>
          <a:p>
            <a:r>
              <a:rPr lang="en-TT" dirty="0" smtClean="0"/>
              <a:t>Sector effects</a:t>
            </a:r>
          </a:p>
          <a:p>
            <a:pPr>
              <a:buNone/>
            </a:pPr>
            <a:endParaRPr lang="en-TT" dirty="0" smtClean="0"/>
          </a:p>
          <a:p>
            <a:endParaRPr lang="en-TT" dirty="0"/>
          </a:p>
        </p:txBody>
      </p:sp>
      <p:graphicFrame>
        <p:nvGraphicFramePr>
          <p:cNvPr id="4" name="Table 3"/>
          <p:cNvGraphicFramePr>
            <a:graphicFrameLocks noGrp="1"/>
          </p:cNvGraphicFramePr>
          <p:nvPr/>
        </p:nvGraphicFramePr>
        <p:xfrm>
          <a:off x="1403648" y="2996952"/>
          <a:ext cx="6096000" cy="222504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pPr algn="ctr"/>
                      <a:r>
                        <a:rPr lang="en-TT" b="1" dirty="0" smtClean="0"/>
                        <a:t>Sector</a:t>
                      </a:r>
                      <a:r>
                        <a:rPr lang="en-TT" b="1" baseline="0" dirty="0" smtClean="0"/>
                        <a:t> Dummy</a:t>
                      </a:r>
                      <a:endParaRPr lang="en-TT" b="1" dirty="0"/>
                    </a:p>
                  </a:txBody>
                  <a:tcPr/>
                </a:tc>
                <a:tc>
                  <a:txBody>
                    <a:bodyPr/>
                    <a:lstStyle/>
                    <a:p>
                      <a:pPr algn="ctr"/>
                      <a:r>
                        <a:rPr lang="en-TT" b="1" dirty="0" smtClean="0"/>
                        <a:t>Marginal Effect</a:t>
                      </a:r>
                      <a:endParaRPr lang="en-TT" b="1" dirty="0"/>
                    </a:p>
                  </a:txBody>
                  <a:tcPr/>
                </a:tc>
                <a:tc>
                  <a:txBody>
                    <a:bodyPr/>
                    <a:lstStyle/>
                    <a:p>
                      <a:pPr algn="ctr"/>
                      <a:r>
                        <a:rPr lang="en-TT" b="1" dirty="0" smtClean="0"/>
                        <a:t>P-value</a:t>
                      </a:r>
                      <a:endParaRPr lang="en-TT" b="1" dirty="0"/>
                    </a:p>
                  </a:txBody>
                  <a:tcPr/>
                </a:tc>
              </a:tr>
              <a:tr h="370840">
                <a:tc>
                  <a:txBody>
                    <a:bodyPr/>
                    <a:lstStyle/>
                    <a:p>
                      <a:pPr algn="ctr"/>
                      <a:r>
                        <a:rPr lang="en-TT" dirty="0" smtClean="0"/>
                        <a:t>Banking</a:t>
                      </a:r>
                      <a:endParaRPr lang="en-TT" dirty="0"/>
                    </a:p>
                  </a:txBody>
                  <a:tcPr/>
                </a:tc>
                <a:tc>
                  <a:txBody>
                    <a:bodyPr/>
                    <a:lstStyle/>
                    <a:p>
                      <a:pPr algn="ctr"/>
                      <a:r>
                        <a:rPr lang="en-TT" dirty="0" smtClean="0"/>
                        <a:t>0.143</a:t>
                      </a:r>
                      <a:endParaRPr lang="en-TT" dirty="0"/>
                    </a:p>
                  </a:txBody>
                  <a:tcPr/>
                </a:tc>
                <a:tc>
                  <a:txBody>
                    <a:bodyPr/>
                    <a:lstStyle/>
                    <a:p>
                      <a:pPr algn="ctr"/>
                      <a:r>
                        <a:rPr lang="en-TT" dirty="0" smtClean="0"/>
                        <a:t>0.000</a:t>
                      </a:r>
                      <a:endParaRPr lang="en-TT" dirty="0"/>
                    </a:p>
                  </a:txBody>
                  <a:tcPr/>
                </a:tc>
              </a:tr>
              <a:tr h="370840">
                <a:tc>
                  <a:txBody>
                    <a:bodyPr/>
                    <a:lstStyle/>
                    <a:p>
                      <a:pPr algn="ctr"/>
                      <a:r>
                        <a:rPr lang="en-TT" dirty="0" smtClean="0"/>
                        <a:t>Conglomerate</a:t>
                      </a:r>
                      <a:endParaRPr lang="en-TT" dirty="0"/>
                    </a:p>
                  </a:txBody>
                  <a:tcPr/>
                </a:tc>
                <a:tc>
                  <a:txBody>
                    <a:bodyPr/>
                    <a:lstStyle/>
                    <a:p>
                      <a:pPr algn="ctr"/>
                      <a:r>
                        <a:rPr lang="en-TT" dirty="0" smtClean="0"/>
                        <a:t>-0.438</a:t>
                      </a:r>
                      <a:endParaRPr lang="en-TT" dirty="0"/>
                    </a:p>
                  </a:txBody>
                  <a:tcPr/>
                </a:tc>
                <a:tc>
                  <a:txBody>
                    <a:bodyPr/>
                    <a:lstStyle/>
                    <a:p>
                      <a:pPr algn="ctr"/>
                      <a:r>
                        <a:rPr lang="en-TT" dirty="0" smtClean="0"/>
                        <a:t>0.000</a:t>
                      </a:r>
                      <a:endParaRPr lang="en-TT" dirty="0"/>
                    </a:p>
                  </a:txBody>
                  <a:tcPr/>
                </a:tc>
              </a:tr>
              <a:tr h="370840">
                <a:tc>
                  <a:txBody>
                    <a:bodyPr/>
                    <a:lstStyle/>
                    <a:p>
                      <a:pPr algn="ctr"/>
                      <a:r>
                        <a:rPr lang="en-TT" dirty="0" smtClean="0"/>
                        <a:t>Manufacturing 1</a:t>
                      </a:r>
                      <a:endParaRPr lang="en-TT" dirty="0"/>
                    </a:p>
                  </a:txBody>
                  <a:tcPr/>
                </a:tc>
                <a:tc>
                  <a:txBody>
                    <a:bodyPr/>
                    <a:lstStyle/>
                    <a:p>
                      <a:pPr algn="ctr"/>
                      <a:r>
                        <a:rPr lang="en-TT" dirty="0" smtClean="0"/>
                        <a:t>0.164</a:t>
                      </a:r>
                      <a:endParaRPr lang="en-T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TT" dirty="0" smtClean="0"/>
                        <a:t>0.000</a:t>
                      </a:r>
                    </a:p>
                  </a:txBody>
                  <a:tcPr/>
                </a:tc>
              </a:tr>
              <a:tr h="370840">
                <a:tc>
                  <a:txBody>
                    <a:bodyPr/>
                    <a:lstStyle/>
                    <a:p>
                      <a:pPr algn="ctr"/>
                      <a:r>
                        <a:rPr lang="en-TT" dirty="0" smtClean="0"/>
                        <a:t>Manufacturing</a:t>
                      </a:r>
                      <a:r>
                        <a:rPr lang="en-TT" baseline="0" dirty="0" smtClean="0"/>
                        <a:t> 2</a:t>
                      </a:r>
                      <a:endParaRPr lang="en-TT" dirty="0"/>
                    </a:p>
                  </a:txBody>
                  <a:tcPr/>
                </a:tc>
                <a:tc>
                  <a:txBody>
                    <a:bodyPr/>
                    <a:lstStyle/>
                    <a:p>
                      <a:pPr algn="ctr"/>
                      <a:r>
                        <a:rPr lang="en-TT" dirty="0" smtClean="0"/>
                        <a:t>0.402</a:t>
                      </a:r>
                      <a:endParaRPr lang="en-T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TT" dirty="0" smtClean="0"/>
                        <a:t>0.000</a:t>
                      </a:r>
                    </a:p>
                  </a:txBody>
                  <a:tcPr/>
                </a:tc>
              </a:tr>
              <a:tr h="370840">
                <a:tc>
                  <a:txBody>
                    <a:bodyPr/>
                    <a:lstStyle/>
                    <a:p>
                      <a:pPr algn="ctr"/>
                      <a:r>
                        <a:rPr lang="en-TT" dirty="0" smtClean="0"/>
                        <a:t>Trading</a:t>
                      </a:r>
                      <a:endParaRPr lang="en-TT" dirty="0"/>
                    </a:p>
                  </a:txBody>
                  <a:tcPr/>
                </a:tc>
                <a:tc>
                  <a:txBody>
                    <a:bodyPr/>
                    <a:lstStyle/>
                    <a:p>
                      <a:pPr algn="ctr"/>
                      <a:r>
                        <a:rPr lang="en-TT" dirty="0" smtClean="0"/>
                        <a:t>0.208</a:t>
                      </a:r>
                      <a:endParaRPr lang="en-T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TT" dirty="0" smtClean="0"/>
                        <a:t>0.000</a:t>
                      </a: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 cont’d</a:t>
            </a:r>
            <a:endParaRPr lang="en-US" b="1" dirty="0"/>
          </a:p>
        </p:txBody>
      </p:sp>
      <p:sp>
        <p:nvSpPr>
          <p:cNvPr id="3" name="Content Placeholder 2"/>
          <p:cNvSpPr>
            <a:spLocks noGrp="1"/>
          </p:cNvSpPr>
          <p:nvPr>
            <p:ph idx="1"/>
          </p:nvPr>
        </p:nvSpPr>
        <p:spPr/>
        <p:txBody>
          <a:bodyPr/>
          <a:lstStyle/>
          <a:p>
            <a:r>
              <a:rPr lang="en-US" dirty="0" smtClean="0"/>
              <a:t>Financial performance positively affects CG</a:t>
            </a:r>
          </a:p>
          <a:p>
            <a:r>
              <a:rPr lang="en-US" dirty="0" smtClean="0"/>
              <a:t>Sector classifications significant </a:t>
            </a:r>
          </a:p>
          <a:p>
            <a:r>
              <a:rPr lang="en-US" dirty="0" smtClean="0"/>
              <a:t>Some sectors more prone to higher governance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lstStyle/>
          <a:p>
            <a:pPr marL="514350" indent="-514350">
              <a:buAutoNum type="arabicPeriod"/>
            </a:pPr>
            <a:r>
              <a:rPr lang="en-US" dirty="0" smtClean="0"/>
              <a:t>Construct a Corporate Governance (CG) Index for firms listed on the Trinidad &amp; Tobago Stock Exchange (TTSE)</a:t>
            </a:r>
          </a:p>
          <a:p>
            <a:pPr marL="514350" indent="-514350">
              <a:buAutoNum type="arabicPeriod"/>
            </a:pPr>
            <a:r>
              <a:rPr lang="en-US" dirty="0" smtClean="0"/>
              <a:t>Examine relationship between CG and performance of TTSE firms</a:t>
            </a:r>
          </a:p>
          <a:p>
            <a:pPr marL="514350" indent="-514350">
              <a:buAutoNum type="arabicPeriod"/>
            </a:pPr>
            <a:r>
              <a:rPr lang="en-US" dirty="0" smtClean="0"/>
              <a:t>Policy implications &amp; Conclusions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Policy implications &amp; </a:t>
            </a:r>
            <a:br>
              <a:rPr lang="en-US" b="1" dirty="0" smtClean="0"/>
            </a:br>
            <a:r>
              <a:rPr lang="en-US" b="1" dirty="0" smtClean="0"/>
              <a:t>Conclusions </a:t>
            </a:r>
            <a:endParaRPr lang="en-US" b="1" dirty="0"/>
          </a:p>
        </p:txBody>
      </p:sp>
      <p:sp>
        <p:nvSpPr>
          <p:cNvPr id="3" name="Content Placeholder 2"/>
          <p:cNvSpPr>
            <a:spLocks noGrp="1"/>
          </p:cNvSpPr>
          <p:nvPr>
            <p:ph idx="1"/>
          </p:nvPr>
        </p:nvSpPr>
        <p:spPr/>
        <p:txBody>
          <a:bodyPr/>
          <a:lstStyle/>
          <a:p>
            <a:r>
              <a:rPr lang="en-US" dirty="0" smtClean="0"/>
              <a:t>Financial performance has a positive effect on CG</a:t>
            </a:r>
          </a:p>
          <a:p>
            <a:r>
              <a:rPr lang="en-US" dirty="0" smtClean="0"/>
              <a:t>Encourage good performance</a:t>
            </a:r>
          </a:p>
          <a:p>
            <a:r>
              <a:rPr lang="en-US" dirty="0" smtClean="0"/>
              <a:t>Certain sectors have a tendency towards good governance</a:t>
            </a:r>
          </a:p>
          <a:p>
            <a:r>
              <a:rPr lang="en-US" dirty="0" smtClean="0"/>
              <a:t>Formal CG regulation </a:t>
            </a:r>
            <a:r>
              <a:rPr lang="en-US" dirty="0" smtClean="0"/>
              <a:t>needed – may need sector-specific regulation as well</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b="1" dirty="0" smtClean="0"/>
              <a:t>	</a:t>
            </a:r>
          </a:p>
          <a:p>
            <a:pPr algn="ctr">
              <a:buNone/>
            </a:pPr>
            <a:endParaRPr lang="en-US" sz="4000" b="1" dirty="0" smtClean="0"/>
          </a:p>
          <a:p>
            <a:pPr algn="ctr">
              <a:buNone/>
            </a:pPr>
            <a:r>
              <a:rPr lang="en-US" sz="4000" b="1" dirty="0" smtClean="0"/>
              <a:t>The End</a:t>
            </a:r>
            <a:endParaRPr lang="en-US" sz="4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CG defined</a:t>
            </a:r>
            <a:endParaRPr lang="en-US" b="1" dirty="0"/>
          </a:p>
        </p:txBody>
      </p:sp>
      <p:sp>
        <p:nvSpPr>
          <p:cNvPr id="3" name="Content Placeholder 2"/>
          <p:cNvSpPr>
            <a:spLocks noGrp="1"/>
          </p:cNvSpPr>
          <p:nvPr>
            <p:ph idx="1"/>
          </p:nvPr>
        </p:nvSpPr>
        <p:spPr/>
        <p:txBody>
          <a:bodyPr>
            <a:normAutofit fontScale="92500" lnSpcReduction="10000"/>
          </a:bodyPr>
          <a:lstStyle/>
          <a:p>
            <a:r>
              <a:rPr lang="en-US" sz="3500" dirty="0" smtClean="0"/>
              <a:t>Many definitions…</a:t>
            </a:r>
          </a:p>
          <a:p>
            <a:r>
              <a:rPr lang="en-TT" sz="3500" dirty="0" smtClean="0"/>
              <a:t>Sir Adrian Cadbury (1992): “Corporate Governance is the system by which companies are </a:t>
            </a:r>
            <a:r>
              <a:rPr lang="en-TT" sz="3500" b="1" dirty="0" smtClean="0"/>
              <a:t>directed</a:t>
            </a:r>
            <a:r>
              <a:rPr lang="en-TT" sz="3500" dirty="0" smtClean="0"/>
              <a:t> and </a:t>
            </a:r>
            <a:r>
              <a:rPr lang="en-TT" sz="3500" b="1" dirty="0" smtClean="0"/>
              <a:t>controlled</a:t>
            </a:r>
            <a:r>
              <a:rPr lang="en-TT" sz="3500" dirty="0" smtClean="0"/>
              <a:t>.”</a:t>
            </a:r>
          </a:p>
          <a:p>
            <a:r>
              <a:rPr lang="en-TT" sz="3600" dirty="0" smtClean="0"/>
              <a:t>Cornelius (2005): “corporate governance can be defined as the stewardship responsibility of corporate directors to provide </a:t>
            </a:r>
            <a:r>
              <a:rPr lang="en-TT" sz="3600" b="1" dirty="0" smtClean="0"/>
              <a:t>oversight for the goals and strategies </a:t>
            </a:r>
            <a:r>
              <a:rPr lang="en-TT" sz="3600" dirty="0" smtClean="0"/>
              <a:t>of a company and foster their implementation.”</a:t>
            </a:r>
          </a:p>
          <a:p>
            <a:endParaRPr lang="en-TT" sz="35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CG defined cont’d</a:t>
            </a:r>
            <a:endParaRPr lang="en-US" b="1" dirty="0"/>
          </a:p>
        </p:txBody>
      </p:sp>
      <p:sp>
        <p:nvSpPr>
          <p:cNvPr id="3" name="Content Placeholder 2"/>
          <p:cNvSpPr>
            <a:spLocks noGrp="1"/>
          </p:cNvSpPr>
          <p:nvPr>
            <p:ph idx="1"/>
          </p:nvPr>
        </p:nvSpPr>
        <p:spPr/>
        <p:txBody>
          <a:bodyPr>
            <a:normAutofit lnSpcReduction="10000"/>
          </a:bodyPr>
          <a:lstStyle/>
          <a:p>
            <a:r>
              <a:rPr lang="en-TT" dirty="0" smtClean="0"/>
              <a:t>OECD (2010): corporate governance refers to “</a:t>
            </a:r>
            <a:r>
              <a:rPr lang="en-TT" b="1" dirty="0" smtClean="0"/>
              <a:t>procedures and processes </a:t>
            </a:r>
            <a:r>
              <a:rPr lang="en-TT" dirty="0" smtClean="0"/>
              <a:t>according to which an organisation is </a:t>
            </a:r>
            <a:r>
              <a:rPr lang="en-TT" b="1" dirty="0" smtClean="0"/>
              <a:t>directed</a:t>
            </a:r>
            <a:r>
              <a:rPr lang="en-TT" dirty="0" smtClean="0"/>
              <a:t> and </a:t>
            </a:r>
            <a:r>
              <a:rPr lang="en-TT" b="1" dirty="0" smtClean="0"/>
              <a:t>controlled</a:t>
            </a:r>
            <a:r>
              <a:rPr lang="en-TT" dirty="0" smtClean="0"/>
              <a:t>. The corporate governance structure specifies the </a:t>
            </a:r>
            <a:r>
              <a:rPr lang="en-TT" b="1" dirty="0" smtClean="0"/>
              <a:t>distribution of rights and responsibilities</a:t>
            </a:r>
            <a:r>
              <a:rPr lang="en-TT" dirty="0" smtClean="0"/>
              <a:t> among the different participants in the organisation – such as the board, managers, shareholders and other stakeholders – and lays down the rules and procedures for decision-making.”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CG defined cont’d</a:t>
            </a:r>
            <a:endParaRPr lang="en-US" b="1" dirty="0"/>
          </a:p>
        </p:txBody>
      </p:sp>
      <p:sp>
        <p:nvSpPr>
          <p:cNvPr id="3" name="Content Placeholder 2"/>
          <p:cNvSpPr>
            <a:spLocks noGrp="1"/>
          </p:cNvSpPr>
          <p:nvPr>
            <p:ph idx="1"/>
          </p:nvPr>
        </p:nvSpPr>
        <p:spPr/>
        <p:txBody>
          <a:bodyPr/>
          <a:lstStyle/>
          <a:p>
            <a:r>
              <a:rPr lang="en-TT" dirty="0" err="1" smtClean="0"/>
              <a:t>Fahy</a:t>
            </a:r>
            <a:r>
              <a:rPr lang="en-TT" dirty="0" smtClean="0"/>
              <a:t> et al (2006): “Put in its simplest form, corporate governance is the systems and processes put in place to </a:t>
            </a:r>
            <a:r>
              <a:rPr lang="en-TT" b="1" dirty="0" smtClean="0"/>
              <a:t>direct</a:t>
            </a:r>
            <a:r>
              <a:rPr lang="en-TT" dirty="0" smtClean="0"/>
              <a:t> and </a:t>
            </a:r>
            <a:r>
              <a:rPr lang="en-TT" b="1" dirty="0" smtClean="0"/>
              <a:t>control</a:t>
            </a:r>
            <a:r>
              <a:rPr lang="en-TT" dirty="0" smtClean="0"/>
              <a:t> an organisation in order to </a:t>
            </a:r>
            <a:r>
              <a:rPr lang="en-TT" b="1" dirty="0" smtClean="0"/>
              <a:t>increase performance </a:t>
            </a:r>
            <a:r>
              <a:rPr lang="en-TT" dirty="0" smtClean="0"/>
              <a:t>and </a:t>
            </a:r>
            <a:r>
              <a:rPr lang="en-TT" b="1" dirty="0" smtClean="0"/>
              <a:t>achieve sustainable shareholder value</a:t>
            </a:r>
            <a:r>
              <a:rPr lang="en-TT" dirty="0" smtClean="0"/>
              <a:t>.” </a:t>
            </a:r>
          </a:p>
          <a:p>
            <a:r>
              <a:rPr lang="en-TT" dirty="0" err="1" smtClean="0"/>
              <a:t>Kaen</a:t>
            </a:r>
            <a:r>
              <a:rPr lang="en-TT" dirty="0" smtClean="0"/>
              <a:t> (2003): “Corporate Governance is about </a:t>
            </a:r>
            <a:r>
              <a:rPr lang="en-TT" b="1" dirty="0" smtClean="0"/>
              <a:t>who controls</a:t>
            </a:r>
            <a:r>
              <a:rPr lang="en-TT" dirty="0" smtClean="0"/>
              <a:t> corporations and </a:t>
            </a:r>
            <a:r>
              <a:rPr lang="en-TT" b="1" dirty="0" smtClean="0"/>
              <a:t>why</a:t>
            </a:r>
            <a:r>
              <a:rPr lang="en-TT"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Assessment of CG</a:t>
            </a:r>
            <a:endParaRPr lang="en-US" b="1" dirty="0"/>
          </a:p>
        </p:txBody>
      </p:sp>
      <p:sp>
        <p:nvSpPr>
          <p:cNvPr id="3" name="Content Placeholder 2"/>
          <p:cNvSpPr>
            <a:spLocks noGrp="1"/>
          </p:cNvSpPr>
          <p:nvPr>
            <p:ph idx="1"/>
          </p:nvPr>
        </p:nvSpPr>
        <p:spPr/>
        <p:txBody>
          <a:bodyPr>
            <a:normAutofit fontScale="85000" lnSpcReduction="10000"/>
          </a:bodyPr>
          <a:lstStyle/>
          <a:p>
            <a:r>
              <a:rPr lang="en-TT" dirty="0" smtClean="0"/>
              <a:t>CG is relevant in the marketplace but one of the major concerns of researchers - the measurement of CG</a:t>
            </a:r>
          </a:p>
          <a:p>
            <a:r>
              <a:rPr lang="en-TT" dirty="0" smtClean="0"/>
              <a:t>The literature has proposed the use of CG Indices (</a:t>
            </a:r>
            <a:r>
              <a:rPr lang="en-TT" dirty="0" err="1" smtClean="0"/>
              <a:t>Ananchotikul</a:t>
            </a:r>
            <a:r>
              <a:rPr lang="en-TT" dirty="0" smtClean="0"/>
              <a:t> 2008, Black et al 2003, Cornelius 2005, </a:t>
            </a:r>
            <a:r>
              <a:rPr lang="en-TT" dirty="0" err="1" smtClean="0"/>
              <a:t>Garay</a:t>
            </a:r>
            <a:r>
              <a:rPr lang="en-TT" dirty="0" smtClean="0"/>
              <a:t> and Gonzalez 2008, </a:t>
            </a:r>
            <a:r>
              <a:rPr lang="en-TT" dirty="0" err="1" smtClean="0"/>
              <a:t>Klapper</a:t>
            </a:r>
            <a:r>
              <a:rPr lang="en-TT" dirty="0" smtClean="0"/>
              <a:t> and Love 2002, Leal and </a:t>
            </a:r>
            <a:r>
              <a:rPr lang="en-TT" dirty="0" err="1" smtClean="0"/>
              <a:t>Carvalhal</a:t>
            </a:r>
            <a:r>
              <a:rPr lang="en-TT" dirty="0" smtClean="0"/>
              <a:t>-</a:t>
            </a:r>
            <a:r>
              <a:rPr lang="en-TT" dirty="0" err="1" smtClean="0"/>
              <a:t>da</a:t>
            </a:r>
            <a:r>
              <a:rPr lang="en-TT" dirty="0" smtClean="0"/>
              <a:t>-Silva 2005, </a:t>
            </a:r>
            <a:r>
              <a:rPr lang="en-TT" dirty="0" err="1" smtClean="0"/>
              <a:t>Mallin</a:t>
            </a:r>
            <a:r>
              <a:rPr lang="en-TT" dirty="0" smtClean="0"/>
              <a:t> 2006.)</a:t>
            </a:r>
          </a:p>
          <a:p>
            <a:r>
              <a:rPr lang="en-TT" dirty="0" smtClean="0"/>
              <a:t>However, most of these indices have two shortcomings – (</a:t>
            </a:r>
            <a:r>
              <a:rPr lang="en-TT" dirty="0" err="1" smtClean="0"/>
              <a:t>i</a:t>
            </a:r>
            <a:r>
              <a:rPr lang="en-TT" dirty="0" smtClean="0"/>
              <a:t>) </a:t>
            </a:r>
            <a:r>
              <a:rPr lang="en-TT" b="1" dirty="0" smtClean="0"/>
              <a:t>they have been produced for developed countries only</a:t>
            </a:r>
            <a:r>
              <a:rPr lang="en-TT" dirty="0" smtClean="0"/>
              <a:t> and (ii) </a:t>
            </a:r>
            <a:r>
              <a:rPr lang="en-TT" b="1" dirty="0" smtClean="0"/>
              <a:t>they rely on questionnaires issued to the firm being assessed</a:t>
            </a:r>
            <a:r>
              <a:rPr lang="en-TT"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Assessment of CG cont’d</a:t>
            </a:r>
            <a:endParaRPr lang="en-US" b="1" dirty="0"/>
          </a:p>
        </p:txBody>
      </p:sp>
      <p:sp>
        <p:nvSpPr>
          <p:cNvPr id="3" name="Content Placeholder 2"/>
          <p:cNvSpPr>
            <a:spLocks noGrp="1"/>
          </p:cNvSpPr>
          <p:nvPr>
            <p:ph idx="1"/>
          </p:nvPr>
        </p:nvSpPr>
        <p:spPr/>
        <p:txBody>
          <a:bodyPr>
            <a:normAutofit fontScale="92500" lnSpcReduction="20000"/>
          </a:bodyPr>
          <a:lstStyle/>
          <a:p>
            <a:r>
              <a:rPr lang="en-TT" dirty="0" smtClean="0"/>
              <a:t>Researchers have found that when firms are asked to respond to questionnaires they put in what information they think is the ‘right answer’ or what they intend to do instead of what actually happens in their firm: </a:t>
            </a:r>
            <a:r>
              <a:rPr lang="en-TT" b="1" dirty="0" smtClean="0"/>
              <a:t>self-report bias</a:t>
            </a:r>
            <a:r>
              <a:rPr lang="en-TT" dirty="0" smtClean="0"/>
              <a:t>.</a:t>
            </a:r>
          </a:p>
          <a:p>
            <a:r>
              <a:rPr lang="en-TT" dirty="0" smtClean="0"/>
              <a:t>Or they may not respond at all: </a:t>
            </a:r>
            <a:r>
              <a:rPr lang="en-TT" b="1" dirty="0" smtClean="0"/>
              <a:t>self-selection bias</a:t>
            </a:r>
            <a:r>
              <a:rPr lang="en-TT" dirty="0" smtClean="0"/>
              <a:t>.</a:t>
            </a:r>
          </a:p>
          <a:p>
            <a:r>
              <a:rPr lang="en-TT" dirty="0" smtClean="0"/>
              <a:t>For this reason there has been some movement away from reliance on questionnaires administered to firms to use questionnaires which use </a:t>
            </a:r>
            <a:r>
              <a:rPr lang="en-TT" b="1" dirty="0" smtClean="0"/>
              <a:t>public information only</a:t>
            </a:r>
            <a:r>
              <a:rPr lang="en-TT"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Index creation</a:t>
            </a:r>
            <a:endParaRPr lang="en-US" b="1" dirty="0"/>
          </a:p>
        </p:txBody>
      </p:sp>
      <p:sp>
        <p:nvSpPr>
          <p:cNvPr id="3" name="Content Placeholder 2"/>
          <p:cNvSpPr>
            <a:spLocks noGrp="1"/>
          </p:cNvSpPr>
          <p:nvPr>
            <p:ph idx="1"/>
          </p:nvPr>
        </p:nvSpPr>
        <p:spPr/>
        <p:txBody>
          <a:bodyPr/>
          <a:lstStyle/>
          <a:p>
            <a:r>
              <a:rPr lang="en-US" dirty="0" smtClean="0"/>
              <a:t>Quantitative questionnaire used</a:t>
            </a:r>
          </a:p>
          <a:p>
            <a:r>
              <a:rPr lang="en-US" dirty="0" smtClean="0"/>
              <a:t>Covers major aspects of CG</a:t>
            </a:r>
          </a:p>
          <a:p>
            <a:pPr lvl="1"/>
            <a:r>
              <a:rPr lang="en-US" dirty="0" smtClean="0"/>
              <a:t>Board Responsibility </a:t>
            </a:r>
          </a:p>
          <a:p>
            <a:pPr lvl="1"/>
            <a:r>
              <a:rPr lang="en-US" dirty="0" smtClean="0"/>
              <a:t>Board Structure </a:t>
            </a:r>
          </a:p>
          <a:p>
            <a:pPr lvl="1"/>
            <a:r>
              <a:rPr lang="en-US" dirty="0" smtClean="0"/>
              <a:t>Shareholder Rights</a:t>
            </a:r>
          </a:p>
          <a:p>
            <a:pPr lvl="1"/>
            <a:r>
              <a:rPr lang="en-US" dirty="0" smtClean="0"/>
              <a:t>Transparency and Disclosure</a:t>
            </a:r>
          </a:p>
          <a:p>
            <a:pPr lvl="1"/>
            <a:r>
              <a:rPr lang="en-US" dirty="0" smtClean="0"/>
              <a:t>Audit Committee</a:t>
            </a:r>
          </a:p>
          <a:p>
            <a:pPr lvl="1"/>
            <a:r>
              <a:rPr lang="en-US" dirty="0" smtClean="0"/>
              <a:t>Types of firms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Index creation cont’d</a:t>
            </a:r>
            <a:endParaRPr lang="en-US" b="1" dirty="0"/>
          </a:p>
        </p:txBody>
      </p:sp>
      <p:sp>
        <p:nvSpPr>
          <p:cNvPr id="3" name="Content Placeholder 2"/>
          <p:cNvSpPr>
            <a:spLocks noGrp="1"/>
          </p:cNvSpPr>
          <p:nvPr>
            <p:ph idx="1"/>
          </p:nvPr>
        </p:nvSpPr>
        <p:spPr/>
        <p:txBody>
          <a:bodyPr/>
          <a:lstStyle/>
          <a:p>
            <a:r>
              <a:rPr lang="en-US" dirty="0" smtClean="0"/>
              <a:t>Questions based on the CBTT’s CG </a:t>
            </a:r>
            <a:r>
              <a:rPr lang="en-US" dirty="0" smtClean="0"/>
              <a:t>Guideline and generally accepted CG procedures.</a:t>
            </a:r>
          </a:p>
          <a:p>
            <a:r>
              <a:rPr lang="en-US" dirty="0" smtClean="0"/>
              <a:t>Yes </a:t>
            </a:r>
            <a:r>
              <a:rPr lang="en-US" dirty="0" smtClean="0"/>
              <a:t>– 1, No – 0 </a:t>
            </a:r>
          </a:p>
          <a:p>
            <a:r>
              <a:rPr lang="en-US" dirty="0" smtClean="0"/>
              <a:t>Missing values not counted except for Transparency section where the absence of a value is equivalent to a lack of transparency</a:t>
            </a:r>
          </a:p>
          <a:p>
            <a:r>
              <a:rPr lang="en-US" dirty="0" smtClean="0"/>
              <a:t>Final index value weighted to be between 0 and 1 for ease of firm comparison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861</Words>
  <Application>Microsoft Office PowerPoint</Application>
  <PresentationFormat>On-screen Show (4:3)</PresentationFormat>
  <Paragraphs>135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Corporate Governance and the Stock Market in Trinidad &amp; Tobago</vt:lpstr>
      <vt:lpstr>Objectives</vt:lpstr>
      <vt:lpstr>CG defined</vt:lpstr>
      <vt:lpstr>CG defined cont’d</vt:lpstr>
      <vt:lpstr>CG defined cont’d</vt:lpstr>
      <vt:lpstr>Assessment of CG</vt:lpstr>
      <vt:lpstr>Assessment of CG cont’d</vt:lpstr>
      <vt:lpstr>Index creation</vt:lpstr>
      <vt:lpstr>Index creation cont’d</vt:lpstr>
      <vt:lpstr>Index Creation cont’d</vt:lpstr>
      <vt:lpstr>Financial Ratios - Performance</vt:lpstr>
      <vt:lpstr>Data</vt:lpstr>
      <vt:lpstr>Method of analysis</vt:lpstr>
      <vt:lpstr>Results</vt:lpstr>
      <vt:lpstr>Results cont’d</vt:lpstr>
      <vt:lpstr>Results cont’d</vt:lpstr>
      <vt:lpstr>Results cont’d</vt:lpstr>
      <vt:lpstr>Results cont’d </vt:lpstr>
      <vt:lpstr>Results cont’d</vt:lpstr>
      <vt:lpstr>Policy implications &amp;  Conclusions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 and the stock market in Trinidad &amp; Tobago</dc:title>
  <dc:creator>Varuna</dc:creator>
  <cp:lastModifiedBy> </cp:lastModifiedBy>
  <cp:revision>85</cp:revision>
  <dcterms:created xsi:type="dcterms:W3CDTF">2011-03-24T22:20:22Z</dcterms:created>
  <dcterms:modified xsi:type="dcterms:W3CDTF">2011-06-23T18:51:09Z</dcterms:modified>
</cp:coreProperties>
</file>